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  <p:sldId id="867" r:id="rId11"/>
    <p:sldId id="868" r:id="rId12"/>
    <p:sldId id="869" r:id="rId13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50" d="100"/>
          <a:sy n="50" d="100"/>
        </p:scale>
        <p:origin x="72" y="9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notesMaster" Target="notesMasters/notesMaster1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  基础过关篇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基础训练 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内容占位符 9"/>
          <p:cNvSpPr>
            <a:spLocks noGrp="1"/>
          </p:cNvSpPr>
          <p:nvPr>
            <p:ph idx="1"/>
          </p:nvPr>
        </p:nvSpPr>
        <p:spPr>
          <a:xfrm>
            <a:off x="360854" y="1772816"/>
            <a:ext cx="11485848" cy="1754326"/>
          </a:xfrm>
        </p:spPr>
        <p:txBody>
          <a:bodyPr/>
          <a:lstStyle/>
          <a:p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Chongyang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Festival is of great importance in Chinese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41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tradition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Times New Roman" panose="02020603050405020304" pitchFamily="18" charset="0"/>
              </a:rPr>
              <a:t>culture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reminds us not only the beauty of autumn but also the value of the elderly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>
              <a:solidFill>
                <a:srgbClr val="000000"/>
              </a:solidFill>
              <a:latin typeface="宋体" panose="02010600030101010101" pitchFamily="2" charset="-122"/>
              <a:cs typeface="Times New Roman" panose="02020603050405020304" pitchFamily="18" charset="0"/>
            </a:endParaRPr>
          </a:p>
          <a:p>
            <a:pPr lvl="0"/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981124" y="2862894"/>
            <a:ext cx="158569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eaLnBrk="1" hangingPunct="1">
              <a:lnSpc>
                <a:spcPct val="150000"/>
              </a:lnSpc>
              <a:spcBef>
                <a:spcPts val="0"/>
              </a:spcBef>
              <a:tabLst>
                <a:tab pos="5645150" algn="l"/>
                <a:tab pos="9862820" algn="l"/>
              </a:tabLst>
            </a:pPr>
            <a:r>
              <a:rPr lang="en-US" altLang="zh-CN" sz="2400" dirty="0"/>
              <a:t>traditional</a:t>
            </a:r>
            <a:endParaRPr lang="zh-CN" altLang="en-US" sz="2400" b="0" dirty="0">
              <a:solidFill>
                <a:prstClr val="black"/>
              </a:solidFill>
              <a:latin typeface="Times New Roman" panose="02020603050405020304"/>
              <a:ea typeface="宋体" panose="02010600030101010101" pitchFamily="2" charset="-122"/>
            </a:endParaRPr>
          </a:p>
        </p:txBody>
      </p:sp>
      <p:sp>
        <p:nvSpPr>
          <p:cNvPr id="4" name="内容占位符 12"/>
          <p:cNvSpPr txBox="1"/>
          <p:nvPr/>
        </p:nvSpPr>
        <p:spPr bwMode="auto">
          <a:xfrm>
            <a:off x="360854" y="346946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句意：重阳节在中国传统文化中有着重要的意义。此处应用形容词修饰名词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culture,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tradition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的形容词是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traditional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traditional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 bwMode="auto">
          <a:xfrm>
            <a:off x="384540" y="1253041"/>
            <a:ext cx="11462162" cy="5056279"/>
          </a:xfrm>
          <a:prstGeom prst="rect">
            <a:avLst/>
          </a:prstGeom>
          <a:noFill/>
          <a:ln w="19050" algn="ctr">
            <a:solidFill>
              <a:srgbClr val="2ABDF2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>
              <a:solidFill>
                <a:srgbClr val="FF0000"/>
              </a:solidFill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8582" y="942975"/>
            <a:ext cx="1839602" cy="555435"/>
          </a:xfrm>
          <a:prstGeom prst="rect">
            <a:avLst/>
          </a:prstGeom>
        </p:spPr>
      </p:pic>
      <p:sp>
        <p:nvSpPr>
          <p:cNvPr id="5" name="内容占位符 13"/>
          <p:cNvSpPr>
            <a:spLocks noGrp="1"/>
          </p:cNvSpPr>
          <p:nvPr>
            <p:ph idx="1"/>
          </p:nvPr>
        </p:nvSpPr>
        <p:spPr>
          <a:xfrm>
            <a:off x="360854" y="1231007"/>
            <a:ext cx="11485848" cy="5078313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如何判断空处的词性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动词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看句子是否缺谓语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如主语后无动词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或需要非谓语动词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如作状语、定语等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名词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检查冠词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a/an/the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、形容词或介词后是否缺名词。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代词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注意前后文是否重复提及同一事物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需用代词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it,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they,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替代。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形容词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副词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比较级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、最高级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most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或修饰动词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形容词时需用副词。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en-US" altLang="zh-CN" b="1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连词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分析句子间逻辑关系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因果、转折、并列等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选择合适的连词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because,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although,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and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语篇导航-DA.eps" descr="id:2147486471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89496" y="2386684"/>
            <a:ext cx="1568203" cy="382638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2204864"/>
            <a:ext cx="11485848" cy="576248"/>
          </a:xfrm>
        </p:spPr>
        <p:txBody>
          <a:bodyPr/>
          <a:lstStyle/>
          <a:p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本文是一篇说明文。文章主要介绍了重阳节的习俗及意义。</a:t>
            </a:r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7735" y="795232"/>
            <a:ext cx="10634943" cy="119360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根据短文内容，在空白处填入括号内单词的正确形式或时态，使短文通顺、连贯。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Speaking of respecting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elderly,the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first Chinese festival that comes to your mind might be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Chongyang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Festival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is also known as the Double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32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nine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Festival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>
              <a:solidFill>
                <a:srgbClr val="000000"/>
              </a:solidFill>
              <a:latin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4" name="内容占位符 2"/>
          <p:cNvSpPr txBox="1"/>
          <p:nvPr/>
        </p:nvSpPr>
        <p:spPr bwMode="auto">
          <a:xfrm>
            <a:off x="360854" y="3068960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句意：这个节日也被称为重阳节。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Double Ninth Festival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重阳节</a:t>
            </a:r>
            <a:r>
              <a:rPr lang="en-US" altLang="zh-CN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，是专有名词。故填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Ninth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26654" y="2497671"/>
            <a:ext cx="9380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Ninth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One of the main traditions during the festival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33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mountain </a:t>
            </a:r>
            <a:r>
              <a:rPr lang="en-US" altLang="zh-CN" dirty="0" err="1">
                <a:solidFill>
                  <a:srgbClr val="000000"/>
                </a:solidFill>
                <a:ea typeface="Times New Roman" panose="02020603050405020304" pitchFamily="18" charset="0"/>
              </a:rPr>
              <a:t>climbing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People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climb up mountains with their families and friends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34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stand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high and see </a:t>
            </a:r>
            <a:r>
              <a:rPr lang="en-US" altLang="zh-CN" dirty="0" err="1">
                <a:solidFill>
                  <a:srgbClr val="000000"/>
                </a:solidFill>
                <a:ea typeface="Times New Roman" panose="02020603050405020304" pitchFamily="18" charset="0"/>
              </a:rPr>
              <a:t>far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has been a Chinese tradition since old times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>
              <a:solidFill>
                <a:srgbClr val="000000"/>
              </a:solidFill>
              <a:latin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2" name="矩形 1"/>
          <p:cNvSpPr/>
          <p:nvPr/>
        </p:nvSpPr>
        <p:spPr>
          <a:xfrm>
            <a:off x="1126654" y="2501522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is</a:t>
            </a:r>
            <a:endParaRPr lang="zh-CN" altLang="en-US" dirty="0"/>
          </a:p>
        </p:txBody>
      </p:sp>
      <p:sp>
        <p:nvSpPr>
          <p:cNvPr id="5" name="内容占位符 3"/>
          <p:cNvSpPr txBox="1"/>
          <p:nvPr/>
        </p:nvSpPr>
        <p:spPr bwMode="auto">
          <a:xfrm>
            <a:off x="360854" y="2946826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33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句意：这个节日的主要传统之一是爬山。根据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“One of 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of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spc="-15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名词复数</a:t>
            </a:r>
            <a:r>
              <a:rPr lang="en-US" altLang="zh-CN" b="1" spc="-150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en-US" altLang="zh-CN" b="1" spc="-15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pc="-15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之一</a:t>
            </a:r>
            <a:r>
              <a:rPr lang="en-US" altLang="zh-CN" b="1" spc="-150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spc="-15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，作主语，谓语动词应用单数形式，</a:t>
            </a:r>
            <a:r>
              <a:rPr lang="en-US" altLang="zh-CN" b="1" spc="-15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b="1" spc="-15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动词应用单数</a:t>
            </a:r>
            <a:r>
              <a:rPr lang="en-US" altLang="zh-CN" b="1" spc="-15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zh-CN" altLang="zh-CN" b="1" spc="-15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spc="-15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zh-CN" altLang="zh-CN" b="1" spc="-15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spc="-1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4"/>
          <p:cNvSpPr txBox="1"/>
          <p:nvPr/>
        </p:nvSpPr>
        <p:spPr bwMode="auto">
          <a:xfrm>
            <a:off x="360854" y="4028871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34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句意：人们和家人、朋友一起爬山，为了站得高、看得远。根据句意可知，此处表示爬山的目的是站得高看得远，不定式作目的状语。故填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stand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918228" y="2497783"/>
            <a:ext cx="12378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to stand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The festival is also a time to drink chrysanthemum wine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菊花酒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eat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Chongyang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cakes and wear cornels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茱萸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 chrysanthemum wine is not only a delicious drink but also believed to be good for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35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healthy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People also believe that corns can help them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36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drive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out the bad spirits and bring good luck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>
              <a:solidFill>
                <a:srgbClr val="000000"/>
              </a:solidFill>
              <a:latin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36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1028768" y="3043082"/>
            <a:ext cx="10054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health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3134252" y="3043082"/>
            <a:ext cx="19688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drive/to drive</a:t>
            </a:r>
            <a:endParaRPr lang="zh-CN" altLang="en-US" dirty="0"/>
          </a:p>
        </p:txBody>
      </p:sp>
      <p:sp>
        <p:nvSpPr>
          <p:cNvPr id="5" name="内容占位符 5"/>
          <p:cNvSpPr txBox="1"/>
          <p:nvPr/>
        </p:nvSpPr>
        <p:spPr bwMode="auto">
          <a:xfrm>
            <a:off x="360854" y="350100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35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句意：菊花酒不仅是一种美味的饮品，还被认为对健康有益。介词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后接名词，应用形容词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healthy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的名词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health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health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6"/>
          <p:cNvSpPr txBox="1"/>
          <p:nvPr/>
        </p:nvSpPr>
        <p:spPr bwMode="auto">
          <a:xfrm>
            <a:off x="360854" y="460301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36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句意：人们也相信玉米可以帮他们驱走邪灵并带来好运。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 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帮某人做某事</a:t>
            </a:r>
            <a:r>
              <a:rPr lang="en-US" altLang="zh-CN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，是固定短语。故填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drive/to drive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内容占位符 9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But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Chongyang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Festival is not just a time for climbing mountains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37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enjoy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the natural beauty of </a:t>
            </a:r>
            <a:r>
              <a:rPr lang="en-US" altLang="zh-CN" dirty="0" err="1">
                <a:solidFill>
                  <a:srgbClr val="000000"/>
                </a:solidFill>
                <a:ea typeface="Times New Roman" panose="02020603050405020304" pitchFamily="18" charset="0"/>
              </a:rPr>
              <a:t>autumn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More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importantly,it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is a time to show respect for the elderly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>
              <a:solidFill>
                <a:srgbClr val="000000"/>
              </a:solidFill>
              <a:latin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37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2" name="矩形 1"/>
          <p:cNvSpPr/>
          <p:nvPr/>
        </p:nvSpPr>
        <p:spPr>
          <a:xfrm>
            <a:off x="1118028" y="2438140"/>
            <a:ext cx="130048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err="1"/>
              <a:t>enjoying</a:t>
            </a:r>
            <a:endParaRPr lang="zh-CN" altLang="en-US" dirty="0"/>
          </a:p>
        </p:txBody>
      </p:sp>
      <p:sp>
        <p:nvSpPr>
          <p:cNvPr id="4" name="内容占位符 7"/>
          <p:cNvSpPr txBox="1"/>
          <p:nvPr/>
        </p:nvSpPr>
        <p:spPr bwMode="auto">
          <a:xfrm>
            <a:off x="360854" y="296889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句意：但是重阳节不仅仅是一个登山和欣赏秋日自然美景的时刻。分析句子成分可知，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连接两个并列的成分，此处应用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“enjoying”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“climbing”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保持一致。故填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enjoying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内容占位符 9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As the number 9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38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sound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the same as “long” in </a:t>
            </a:r>
            <a:r>
              <a:rPr lang="en-US" altLang="zh-CN" dirty="0" err="1">
                <a:solidFill>
                  <a:srgbClr val="000000"/>
                </a:solidFill>
                <a:ea typeface="Times New Roman" panose="02020603050405020304" pitchFamily="18" charset="0"/>
              </a:rPr>
              <a:t>Chinese,the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festival shows people’s wish for all the elderly to live a long and healthy </a:t>
            </a:r>
            <a:r>
              <a:rPr lang="en-US" altLang="zh-CN" dirty="0" err="1">
                <a:solidFill>
                  <a:srgbClr val="000000"/>
                </a:solidFill>
                <a:ea typeface="Times New Roman" panose="02020603050405020304" pitchFamily="18" charset="0"/>
              </a:rPr>
              <a:t>life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the day is also seen as a chance to care for and express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表达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thanks to the </a:t>
            </a:r>
            <a:r>
              <a:rPr lang="en-US" altLang="zh-CN" dirty="0" err="1">
                <a:solidFill>
                  <a:srgbClr val="000000"/>
                </a:solidFill>
                <a:ea typeface="Times New Roman" panose="02020603050405020304" pitchFamily="18" charset="0"/>
              </a:rPr>
              <a:t>elderly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Families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usually come together and show respect and love for the elder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39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relative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People may also visit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40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grandparents or elder </a:t>
            </a:r>
            <a:r>
              <a:rPr lang="en-US" altLang="zh-CN" dirty="0" err="1">
                <a:solidFill>
                  <a:srgbClr val="000000"/>
                </a:solidFill>
                <a:ea typeface="Times New Roman" panose="02020603050405020304" pitchFamily="18" charset="0"/>
              </a:rPr>
              <a:t>neighbours,bringing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gifts and sharing meals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>
              <a:solidFill>
                <a:srgbClr val="000000"/>
              </a:solidFill>
              <a:latin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38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2" name="矩形 1"/>
          <p:cNvSpPr/>
          <p:nvPr/>
        </p:nvSpPr>
        <p:spPr>
          <a:xfrm>
            <a:off x="1198662" y="3610520"/>
            <a:ext cx="10935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sounds</a:t>
            </a:r>
            <a:endParaRPr lang="zh-CN" altLang="en-US" dirty="0"/>
          </a:p>
        </p:txBody>
      </p:sp>
      <p:sp>
        <p:nvSpPr>
          <p:cNvPr id="4" name="内容占位符 8"/>
          <p:cNvSpPr txBox="1"/>
          <p:nvPr/>
        </p:nvSpPr>
        <p:spPr bwMode="auto">
          <a:xfrm>
            <a:off x="360854" y="412102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句意：由于数字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在中文中的发音与</a:t>
            </a:r>
            <a:r>
              <a:rPr lang="en-US" altLang="zh-CN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久</a:t>
            </a:r>
            <a:r>
              <a:rPr lang="en-US" altLang="zh-CN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相同，这个节日表达了人们对所有老年人长寿健康生活的愿望。根据语境可知，本句是一般现在时，主语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number 9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是第三人称单数，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sound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应用三单形式，即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sounds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sounds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内容占位符 9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As the number 9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38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sound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the same as “long” in </a:t>
            </a:r>
            <a:r>
              <a:rPr lang="en-US" altLang="zh-CN" dirty="0" err="1">
                <a:solidFill>
                  <a:srgbClr val="000000"/>
                </a:solidFill>
                <a:ea typeface="Times New Roman" panose="02020603050405020304" pitchFamily="18" charset="0"/>
              </a:rPr>
              <a:t>Chinese,the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festival shows people’s wish for all the elderly to live a long and healthy </a:t>
            </a:r>
            <a:r>
              <a:rPr lang="en-US" altLang="zh-CN" dirty="0" err="1">
                <a:solidFill>
                  <a:srgbClr val="000000"/>
                </a:solidFill>
                <a:ea typeface="Times New Roman" panose="02020603050405020304" pitchFamily="18" charset="0"/>
              </a:rPr>
              <a:t>life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the day is also seen as a chance to care for and express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表达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thanks to the </a:t>
            </a:r>
            <a:r>
              <a:rPr lang="en-US" altLang="zh-CN" dirty="0" err="1">
                <a:solidFill>
                  <a:srgbClr val="000000"/>
                </a:solidFill>
                <a:ea typeface="Times New Roman" panose="02020603050405020304" pitchFamily="18" charset="0"/>
              </a:rPr>
              <a:t>elderly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Families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usually come together and show respect and love for the elder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39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relative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People may also visit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40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grandparents or elder </a:t>
            </a:r>
            <a:r>
              <a:rPr lang="en-US" altLang="zh-CN" dirty="0" err="1">
                <a:solidFill>
                  <a:srgbClr val="000000"/>
                </a:solidFill>
                <a:ea typeface="Times New Roman" panose="02020603050405020304" pitchFamily="18" charset="0"/>
              </a:rPr>
              <a:t>neighbours,bringing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gifts and sharing meals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>
              <a:solidFill>
                <a:srgbClr val="000000"/>
              </a:solidFill>
              <a:latin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39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2" name="矩形 1"/>
          <p:cNvSpPr/>
          <p:nvPr/>
        </p:nvSpPr>
        <p:spPr>
          <a:xfrm>
            <a:off x="1198662" y="3610520"/>
            <a:ext cx="128836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relatives</a:t>
            </a:r>
            <a:endParaRPr lang="zh-CN" altLang="en-US" dirty="0"/>
          </a:p>
        </p:txBody>
      </p:sp>
      <p:sp>
        <p:nvSpPr>
          <p:cNvPr id="4" name="内容占位符 9"/>
          <p:cNvSpPr txBox="1"/>
          <p:nvPr/>
        </p:nvSpPr>
        <p:spPr bwMode="auto">
          <a:xfrm>
            <a:off x="360854" y="409895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句意：家庭通常会团聚在一起，表达对长辈的尊重和爱。此处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elder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修饰名词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relative,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且表泛指，应用复数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relatives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relatives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内容占位符 9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As the number 9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38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sound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the same as “long” in </a:t>
            </a:r>
            <a:r>
              <a:rPr lang="en-US" altLang="zh-CN" dirty="0" err="1">
                <a:solidFill>
                  <a:srgbClr val="000000"/>
                </a:solidFill>
                <a:ea typeface="Times New Roman" panose="02020603050405020304" pitchFamily="18" charset="0"/>
              </a:rPr>
              <a:t>Chinese,the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festival shows people’s wish for all the elderly to live a long and healthy </a:t>
            </a:r>
            <a:r>
              <a:rPr lang="en-US" altLang="zh-CN" dirty="0" err="1">
                <a:solidFill>
                  <a:srgbClr val="000000"/>
                </a:solidFill>
                <a:ea typeface="Times New Roman" panose="02020603050405020304" pitchFamily="18" charset="0"/>
              </a:rPr>
              <a:t>life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the day is also seen as a chance to care for and express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表达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thanks to the </a:t>
            </a:r>
            <a:r>
              <a:rPr lang="en-US" altLang="zh-CN" dirty="0" err="1">
                <a:solidFill>
                  <a:srgbClr val="000000"/>
                </a:solidFill>
                <a:ea typeface="Times New Roman" panose="02020603050405020304" pitchFamily="18" charset="0"/>
              </a:rPr>
              <a:t>elderly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Families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usually come together and show respect and love for the elder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39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relative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People may also visit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40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grandparents or elder </a:t>
            </a:r>
            <a:r>
              <a:rPr lang="en-US" altLang="zh-CN" dirty="0" err="1">
                <a:solidFill>
                  <a:srgbClr val="000000"/>
                </a:solidFill>
                <a:ea typeface="Times New Roman" panose="02020603050405020304" pitchFamily="18" charset="0"/>
              </a:rPr>
              <a:t>neighbours,bringing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gifts and sharing meals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>
              <a:solidFill>
                <a:srgbClr val="000000"/>
              </a:solidFill>
              <a:latin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40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1270670" y="3610520"/>
            <a:ext cx="8162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their</a:t>
            </a:r>
            <a:endParaRPr lang="zh-CN" altLang="en-US" dirty="0"/>
          </a:p>
        </p:txBody>
      </p:sp>
      <p:sp>
        <p:nvSpPr>
          <p:cNvPr id="4" name="内容占位符 10"/>
          <p:cNvSpPr txBox="1"/>
          <p:nvPr/>
        </p:nvSpPr>
        <p:spPr bwMode="auto">
          <a:xfrm>
            <a:off x="360854" y="404901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句意：人们也可以拜访他们的祖父母或年老的邻居，给他们带礼物和分享食物。根据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“grandparents”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可知，此处是修饰名词，应用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的形容词性物主代词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他们的</a:t>
            </a:r>
            <a:r>
              <a:rPr lang="en-US" altLang="zh-CN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3790</Words>
  <Application>WPS 演示</Application>
  <PresentationFormat>自定义</PresentationFormat>
  <Paragraphs>78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2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Times New Roman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朗月1382326692</cp:lastModifiedBy>
  <cp:revision>463</cp:revision>
  <dcterms:created xsi:type="dcterms:W3CDTF">2020-11-06T05:24:00Z</dcterms:created>
  <dcterms:modified xsi:type="dcterms:W3CDTF">2025-09-22T01:44:01Z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2052-12.1.0.21541</vt:lpwstr>
  </property>
  <property fmtid="{D5CDD505-2E9C-101B-9397-08002B2CF9AE}" pid="3" name="ICV">
    <vt:lpwstr>F3CD6BCA620F43038A50C9A627AA1908_12</vt:lpwstr>
  </property>
</Properties>
</file>